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6" r:id="rId3"/>
    <p:sldId id="261" r:id="rId4"/>
    <p:sldId id="266" r:id="rId5"/>
    <p:sldId id="268" r:id="rId6"/>
    <p:sldId id="263" r:id="rId7"/>
    <p:sldId id="258" r:id="rId8"/>
    <p:sldId id="273" r:id="rId9"/>
    <p:sldId id="269" r:id="rId10"/>
    <p:sldId id="25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BDA"/>
    <a:srgbClr val="77B12B"/>
    <a:srgbClr val="D9D6AF"/>
    <a:srgbClr val="D9D3AF"/>
    <a:srgbClr val="008000"/>
    <a:srgbClr val="996633"/>
    <a:srgbClr val="E1DCD1"/>
    <a:srgbClr val="D1CEBC"/>
    <a:srgbClr val="05B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72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0678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101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382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376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61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8216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163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837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126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9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096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171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ADDB3-E2CA-479F-BDA9-54BA9D5D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10" y="1528353"/>
            <a:ext cx="10285910" cy="2262051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77B12B"/>
                </a:solidFill>
                <a:latin typeface="+mn-lt"/>
              </a:rPr>
              <a:t>L system based modelling with L-</a:t>
            </a:r>
            <a:r>
              <a:rPr lang="en-US" sz="6000" b="1" dirty="0" err="1">
                <a:solidFill>
                  <a:srgbClr val="77B12B"/>
                </a:solidFill>
                <a:latin typeface="+mn-lt"/>
              </a:rPr>
              <a:t>py</a:t>
            </a:r>
            <a:r>
              <a:rPr lang="en-US" sz="6000" b="1" dirty="0">
                <a:solidFill>
                  <a:srgbClr val="77B12B"/>
                </a:solidFill>
                <a:latin typeface="+mn-lt"/>
              </a:rPr>
              <a:t>.</a:t>
            </a:r>
            <a:endParaRPr lang="fr-BE" sz="6000" b="1" dirty="0">
              <a:solidFill>
                <a:srgbClr val="77B12B"/>
              </a:solidFill>
              <a:latin typeface="+mn-lt"/>
            </a:endParaRPr>
          </a:p>
        </p:txBody>
      </p:sp>
      <p:sp>
        <p:nvSpPr>
          <p:cNvPr id="4" name="Organigramme : Décision 3"/>
          <p:cNvSpPr/>
          <p:nvPr/>
        </p:nvSpPr>
        <p:spPr>
          <a:xfrm>
            <a:off x="961211" y="4663441"/>
            <a:ext cx="10285909" cy="117565"/>
          </a:xfrm>
          <a:prstGeom prst="flowChartDecision">
            <a:avLst/>
          </a:prstGeom>
          <a:solidFill>
            <a:srgbClr val="77B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Organigramme : Décision 4"/>
          <p:cNvSpPr/>
          <p:nvPr/>
        </p:nvSpPr>
        <p:spPr>
          <a:xfrm>
            <a:off x="2591458" y="4930065"/>
            <a:ext cx="7025414" cy="117565"/>
          </a:xfrm>
          <a:prstGeom prst="flowChartDecision">
            <a:avLst/>
          </a:prstGeom>
          <a:solidFill>
            <a:srgbClr val="77B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Organigramme : Décision 5"/>
          <p:cNvSpPr/>
          <p:nvPr/>
        </p:nvSpPr>
        <p:spPr>
          <a:xfrm>
            <a:off x="4872982" y="5196689"/>
            <a:ext cx="2462365" cy="117565"/>
          </a:xfrm>
          <a:prstGeom prst="flowChartDecision">
            <a:avLst/>
          </a:prstGeom>
          <a:solidFill>
            <a:srgbClr val="77B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799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9B48D-6DFC-4E07-8216-41E0EC18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7329"/>
            <a:ext cx="5735782" cy="392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45FC6-820D-4B5E-94A5-E2E4FA5A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3" y="1337329"/>
            <a:ext cx="6510289" cy="4897120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464859" cy="816629"/>
          </a:xfrm>
        </p:spPr>
        <p:txBody>
          <a:bodyPr>
            <a:normAutofit/>
          </a:bodyPr>
          <a:lstStyle/>
          <a:p>
            <a:r>
              <a:rPr lang="fr-BE" sz="4000" b="1" dirty="0">
                <a:solidFill>
                  <a:srgbClr val="77B12B"/>
                </a:solidFill>
              </a:rPr>
              <a:t>Notre Projet: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-86475" y="650596"/>
            <a:ext cx="2804421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86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-362033" y="650596"/>
            <a:ext cx="4968202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4879571" cy="81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b="1" dirty="0">
                <a:solidFill>
                  <a:srgbClr val="77B12B"/>
                </a:solidFill>
              </a:rPr>
              <a:t>Face a de nouveaux défis:</a:t>
            </a:r>
          </a:p>
        </p:txBody>
      </p:sp>
      <p:pic>
        <p:nvPicPr>
          <p:cNvPr id="26" name="Picture 6" descr="Résultat de recherche d'images pour &quot;fish eating chai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7616858" y="4386992"/>
            <a:ext cx="226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FF0000"/>
                </a:solidFill>
              </a:rPr>
              <a:t>OpenAlea</a:t>
            </a:r>
            <a:endParaRPr lang="fr-BE" sz="4000" dirty="0">
              <a:solidFill>
                <a:srgbClr val="FF0000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779517" y="2663786"/>
            <a:ext cx="2133107" cy="369332"/>
            <a:chOff x="779517" y="2663786"/>
            <a:chExt cx="2133107" cy="369332"/>
          </a:xfrm>
        </p:grpSpPr>
        <p:sp>
          <p:nvSpPr>
            <p:cNvPr id="17" name="ZoneTexte 16"/>
            <p:cNvSpPr txBox="1"/>
            <p:nvPr/>
          </p:nvSpPr>
          <p:spPr>
            <a:xfrm>
              <a:off x="779517" y="2663786"/>
              <a:ext cx="922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>
                  <a:solidFill>
                    <a:srgbClr val="77B12B"/>
                  </a:solidFill>
                </a:rPr>
                <a:t>Nous</a:t>
              </a: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>
              <a:off x="1499460" y="2848452"/>
              <a:ext cx="1413164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ZoneTexte 24"/>
          <p:cNvSpPr txBox="1"/>
          <p:nvPr/>
        </p:nvSpPr>
        <p:spPr>
          <a:xfrm>
            <a:off x="3476733" y="1971790"/>
            <a:ext cx="121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solidFill>
                  <a:srgbClr val="77B12B"/>
                </a:solidFill>
              </a:rPr>
              <a:t>L-</a:t>
            </a:r>
            <a:r>
              <a:rPr lang="fr-BE" sz="4000" dirty="0" err="1">
                <a:solidFill>
                  <a:srgbClr val="77B12B"/>
                </a:solidFill>
              </a:rPr>
              <a:t>py</a:t>
            </a:r>
            <a:endParaRPr lang="fr-BE" sz="4000" dirty="0">
              <a:solidFill>
                <a:srgbClr val="77B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8005" y="1340733"/>
            <a:ext cx="1106785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BE" sz="4000" dirty="0"/>
              <a:t>Le Langage L-</a:t>
            </a:r>
            <a:r>
              <a:rPr lang="fr-BE" sz="4000" dirty="0" err="1"/>
              <a:t>py</a:t>
            </a:r>
            <a:r>
              <a:rPr lang="fr-BE" sz="4000" dirty="0"/>
              <a:t>: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"</a:t>
            </a:r>
            <a:r>
              <a:rPr lang="fr-BE" sz="4000" dirty="0" err="1"/>
              <a:t>Fitting</a:t>
            </a:r>
            <a:r>
              <a:rPr lang="fr-BE" sz="4000" dirty="0"/>
              <a:t> "  de la plante modèle avec la réalité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Installer et faire marcher le modèle de lumière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Installer et faire marcher le modèle de lumière 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-362033" y="650596"/>
            <a:ext cx="4968202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4879571" cy="81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b="1" dirty="0">
                <a:solidFill>
                  <a:srgbClr val="77B12B"/>
                </a:solidFill>
              </a:rPr>
              <a:t>Face a de nouveaux défis:</a:t>
            </a:r>
          </a:p>
        </p:txBody>
      </p:sp>
      <p:pic>
        <p:nvPicPr>
          <p:cNvPr id="5122" name="Picture 2" descr="https://images-na.ssl-images-amazon.com/images/I/41DYRKCLjPL._SL500_AC_SS350_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62" y="3747390"/>
            <a:ext cx="1348033" cy="134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1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3600" dirty="0">
                <a:solidFill>
                  <a:srgbClr val="77B12B"/>
                </a:solidFill>
              </a:rPr>
              <a:t>Sur le projet:</a:t>
            </a:r>
          </a:p>
          <a:p>
            <a:pPr lvl="1"/>
            <a:r>
              <a:rPr lang="fr-BE" sz="3600" dirty="0"/>
              <a:t>Très positif</a:t>
            </a:r>
          </a:p>
          <a:p>
            <a:pPr lvl="1"/>
            <a:r>
              <a:rPr lang="fr-BE" sz="3600" dirty="0"/>
              <a:t>Mobilisation de plusieurs </a:t>
            </a:r>
          </a:p>
          <a:p>
            <a:r>
              <a:rPr lang="fr-BE" sz="3600" dirty="0">
                <a:solidFill>
                  <a:srgbClr val="77B12B"/>
                </a:solidFill>
              </a:rPr>
              <a:t>Sur L-</a:t>
            </a:r>
            <a:r>
              <a:rPr lang="fr-BE" sz="3600" dirty="0" err="1">
                <a:solidFill>
                  <a:srgbClr val="77B12B"/>
                </a:solidFill>
              </a:rPr>
              <a:t>py</a:t>
            </a:r>
            <a:endParaRPr lang="fr-BE" sz="3600" dirty="0">
              <a:solidFill>
                <a:srgbClr val="77B12B"/>
              </a:solidFill>
            </a:endParaRPr>
          </a:p>
          <a:p>
            <a:pPr lvl="1"/>
            <a:r>
              <a:rPr lang="fr-BE" sz="3600" dirty="0"/>
              <a:t>Codage assez rapide</a:t>
            </a:r>
          </a:p>
          <a:p>
            <a:pPr lvl="1"/>
            <a:r>
              <a:rPr lang="fr-BE" sz="3600" dirty="0" err="1"/>
              <a:t>Difficultes</a:t>
            </a:r>
            <a:r>
              <a:rPr lang="fr-BE" sz="3600" dirty="0"/>
              <a:t> a joindre les modules</a:t>
            </a:r>
          </a:p>
          <a:p>
            <a:pPr marL="457200" lvl="1" indent="0">
              <a:buNone/>
            </a:pPr>
            <a:endParaRPr lang="fr-BE" sz="3600" dirty="0"/>
          </a:p>
        </p:txBody>
      </p:sp>
      <p:sp>
        <p:nvSpPr>
          <p:cNvPr id="4" name="Titre 5"/>
          <p:cNvSpPr txBox="1">
            <a:spLocks/>
          </p:cNvSpPr>
          <p:nvPr/>
        </p:nvSpPr>
        <p:spPr>
          <a:xfrm>
            <a:off x="166617" y="90962"/>
            <a:ext cx="9060510" cy="567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77B12B"/>
                </a:solidFill>
                <a:latin typeface="+mn-lt"/>
              </a:rPr>
              <a:t>Point de </a:t>
            </a:r>
            <a:r>
              <a:rPr lang="en-US" sz="4000" dirty="0" err="1">
                <a:solidFill>
                  <a:srgbClr val="77B12B"/>
                </a:solidFill>
                <a:latin typeface="+mn-lt"/>
              </a:rPr>
              <a:t>vue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 critique:</a:t>
            </a:r>
            <a:endParaRPr lang="fr-BE" sz="4000" dirty="0">
              <a:solidFill>
                <a:srgbClr val="77B12B"/>
              </a:solidFill>
              <a:latin typeface="+mn-lt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-212302" y="658909"/>
            <a:ext cx="4442780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7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A89D-A9BF-428E-A5C2-8D2794F6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0798" y="1284819"/>
            <a:ext cx="4198743" cy="4288362"/>
          </a:xfrm>
        </p:spPr>
        <p:txBody>
          <a:bodyPr anchor="ctr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100" dirty="0">
                <a:solidFill>
                  <a:schemeClr val="bg1"/>
                </a:solidFill>
              </a:rPr>
              <a:t>- </a:t>
            </a:r>
            <a:r>
              <a:rPr lang="en-US" sz="2100" dirty="0" err="1">
                <a:solidFill>
                  <a:schemeClr val="bg1"/>
                </a:solidFill>
              </a:rPr>
              <a:t>Présentation</a:t>
            </a:r>
            <a:r>
              <a:rPr lang="en-US" sz="2100" dirty="0">
                <a:solidFill>
                  <a:schemeClr val="bg1"/>
                </a:solidFill>
              </a:rPr>
              <a:t> du </a:t>
            </a:r>
            <a:r>
              <a:rPr lang="en-US" sz="2100" dirty="0" err="1">
                <a:solidFill>
                  <a:schemeClr val="bg1"/>
                </a:solidFill>
              </a:rPr>
              <a:t>modèle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   - </a:t>
            </a:r>
            <a:r>
              <a:rPr lang="en-US" sz="2100" dirty="0" err="1">
                <a:solidFill>
                  <a:schemeClr val="bg1"/>
                </a:solidFill>
              </a:rPr>
              <a:t>Théorie</a:t>
            </a:r>
            <a:r>
              <a:rPr lang="en-US" sz="2100" dirty="0">
                <a:solidFill>
                  <a:schemeClr val="bg1"/>
                </a:solidFill>
              </a:rPr>
              <a:t> "</a:t>
            </a:r>
            <a:r>
              <a:rPr lang="en-US" sz="2100" dirty="0" err="1">
                <a:solidFill>
                  <a:schemeClr val="bg1"/>
                </a:solidFill>
              </a:rPr>
              <a:t>biologique</a:t>
            </a:r>
            <a:r>
              <a:rPr lang="en-US" sz="2100" dirty="0">
                <a:solidFill>
                  <a:schemeClr val="bg1"/>
                </a:solidFill>
              </a:rPr>
              <a:t>"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   - Aspect techniques (</a:t>
            </a:r>
            <a:r>
              <a:rPr lang="en-US" sz="2100" dirty="0" err="1">
                <a:solidFill>
                  <a:schemeClr val="bg1"/>
                </a:solidFill>
              </a:rPr>
              <a:t>langage</a:t>
            </a:r>
            <a:r>
              <a:rPr lang="en-US" sz="2100" dirty="0">
                <a:solidFill>
                  <a:schemeClr val="bg1"/>
                </a:solidFill>
              </a:rPr>
              <a:t>, </a:t>
            </a:r>
            <a:r>
              <a:rPr lang="en-US" sz="2100" dirty="0" err="1">
                <a:solidFill>
                  <a:schemeClr val="bg1"/>
                </a:solidFill>
              </a:rPr>
              <a:t>plateforme</a:t>
            </a:r>
            <a:r>
              <a:rPr lang="en-US" sz="2100" dirty="0">
                <a:solidFill>
                  <a:schemeClr val="bg1"/>
                </a:solidFill>
              </a:rPr>
              <a:t>, </a:t>
            </a:r>
            <a:r>
              <a:rPr lang="en-US" sz="2100" dirty="0" err="1">
                <a:solidFill>
                  <a:schemeClr val="bg1"/>
                </a:solidFill>
              </a:rPr>
              <a:t>licence</a:t>
            </a:r>
            <a:r>
              <a:rPr lang="en-US" sz="2100" dirty="0">
                <a:solidFill>
                  <a:schemeClr val="bg1"/>
                </a:solidFill>
              </a:rPr>
              <a:t>, ..)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   - </a:t>
            </a:r>
            <a:r>
              <a:rPr lang="en-US" sz="2100" dirty="0" err="1">
                <a:solidFill>
                  <a:schemeClr val="bg1"/>
                </a:solidFill>
              </a:rPr>
              <a:t>Utilisation</a:t>
            </a:r>
            <a:r>
              <a:rPr lang="en-US" sz="2100" dirty="0">
                <a:solidFill>
                  <a:schemeClr val="bg1"/>
                </a:solidFill>
              </a:rPr>
              <a:t> du </a:t>
            </a:r>
            <a:r>
              <a:rPr lang="en-US" sz="2100" dirty="0" err="1">
                <a:solidFill>
                  <a:schemeClr val="bg1"/>
                </a:solidFill>
              </a:rPr>
              <a:t>modèle</a:t>
            </a:r>
            <a:r>
              <a:rPr lang="en-US" sz="2100" dirty="0">
                <a:solidFill>
                  <a:schemeClr val="bg1"/>
                </a:solidFill>
              </a:rPr>
              <a:t> (</a:t>
            </a:r>
            <a:r>
              <a:rPr lang="en-US" sz="2100" dirty="0" err="1">
                <a:solidFill>
                  <a:schemeClr val="bg1"/>
                </a:solidFill>
              </a:rPr>
              <a:t>dans</a:t>
            </a:r>
            <a:r>
              <a:rPr lang="en-US" sz="2100" dirty="0">
                <a:solidFill>
                  <a:schemeClr val="bg1"/>
                </a:solidFill>
              </a:rPr>
              <a:t> la literature)</a:t>
            </a:r>
            <a:br>
              <a:rPr lang="en-US" sz="2100" dirty="0">
                <a:solidFill>
                  <a:schemeClr val="bg1"/>
                </a:solidFill>
              </a:rPr>
            </a:b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- </a:t>
            </a:r>
            <a:r>
              <a:rPr lang="en-US" sz="2100" dirty="0" err="1">
                <a:solidFill>
                  <a:schemeClr val="bg1"/>
                </a:solidFill>
              </a:rPr>
              <a:t>Présentation</a:t>
            </a:r>
            <a:r>
              <a:rPr lang="en-US" sz="2100" dirty="0">
                <a:solidFill>
                  <a:schemeClr val="bg1"/>
                </a:solidFill>
              </a:rPr>
              <a:t> de </a:t>
            </a:r>
            <a:r>
              <a:rPr lang="en-US" sz="2100" dirty="0" err="1">
                <a:solidFill>
                  <a:schemeClr val="bg1"/>
                </a:solidFill>
              </a:rPr>
              <a:t>votre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projet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  - </a:t>
            </a:r>
            <a:r>
              <a:rPr lang="en-US" sz="2100" dirty="0" err="1">
                <a:solidFill>
                  <a:schemeClr val="bg1"/>
                </a:solidFill>
              </a:rPr>
              <a:t>contraintes</a:t>
            </a:r>
            <a:r>
              <a:rPr lang="en-US" sz="2100" dirty="0">
                <a:solidFill>
                  <a:schemeClr val="bg1"/>
                </a:solidFill>
              </a:rPr>
              <a:t> / </a:t>
            </a:r>
            <a:r>
              <a:rPr lang="en-US" sz="2100" dirty="0" err="1">
                <a:solidFill>
                  <a:schemeClr val="bg1"/>
                </a:solidFill>
              </a:rPr>
              <a:t>difficultés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  - </a:t>
            </a:r>
            <a:r>
              <a:rPr lang="en-US" sz="2100" dirty="0" err="1">
                <a:solidFill>
                  <a:schemeClr val="bg1"/>
                </a:solidFill>
              </a:rPr>
              <a:t>résultats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- Critique du </a:t>
            </a:r>
            <a:r>
              <a:rPr lang="en-US" sz="2100" dirty="0" err="1">
                <a:solidFill>
                  <a:schemeClr val="bg1"/>
                </a:solidFill>
              </a:rPr>
              <a:t>modèle</a:t>
            </a:r>
            <a:r>
              <a:rPr lang="en-US" sz="2100" dirty="0">
                <a:solidFill>
                  <a:schemeClr val="bg1"/>
                </a:solidFill>
              </a:rPr>
              <a:t>.</a:t>
            </a:r>
            <a:r>
              <a:rPr lang="en-US" sz="2100" dirty="0">
                <a:solidFill>
                  <a:schemeClr val="tx2"/>
                </a:solidFill>
              </a:rPr>
              <a:t> </a:t>
            </a:r>
            <a:br>
              <a:rPr lang="en-US" sz="2100" dirty="0">
                <a:solidFill>
                  <a:schemeClr val="tx2"/>
                </a:solidFill>
              </a:rPr>
            </a:br>
            <a:endParaRPr lang="fr-BE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76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9" y="6164625"/>
            <a:ext cx="728598" cy="7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openalea.gforge.inria.fr/dokuwiki/lib/exe/fetch.php?cache=&amp;media=packages:vplants:lpy:tutorials:archimodels:cook_model.png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59" y="5652373"/>
            <a:ext cx="1240850" cy="1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26414" y="1040214"/>
            <a:ext cx="4083570" cy="2713332"/>
            <a:chOff x="639947" y="1690688"/>
            <a:chExt cx="5456053" cy="3810000"/>
          </a:xfrm>
        </p:grpSpPr>
        <p:pic>
          <p:nvPicPr>
            <p:cNvPr id="1028" name="Picture 4" descr="Résultat de recherche d'images pour &quot;openalea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1" y="1690688"/>
              <a:ext cx="380999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639947" y="2462253"/>
              <a:ext cx="3675175" cy="13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4800" dirty="0" err="1"/>
                <a:t>OpenAlea</a:t>
              </a:r>
              <a:endParaRPr lang="fr-BE" sz="4800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4124297" y="1394562"/>
            <a:ext cx="231522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u="sng" dirty="0" err="1"/>
              <a:t>Modeles</a:t>
            </a:r>
            <a:r>
              <a:rPr lang="fr-BE" u="sng" dirty="0"/>
              <a:t> &amp; softwares: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Core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VisuAlea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/>
              <a:t>Standard Library,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SconsX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b="1" dirty="0">
                <a:solidFill>
                  <a:srgbClr val="77B12B"/>
                </a:solidFill>
              </a:rPr>
              <a:t>Virtual Plants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Alinea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/>
              <a:t>Mars-</a:t>
            </a:r>
            <a:r>
              <a:rPr lang="fr-BE" dirty="0" err="1"/>
              <a:t>alt</a:t>
            </a:r>
            <a:endParaRPr lang="fr-BE" dirty="0"/>
          </a:p>
          <a:p>
            <a:pPr>
              <a:lnSpc>
                <a:spcPct val="150000"/>
              </a:lnSpc>
            </a:pPr>
            <a:r>
              <a:rPr lang="fr-BE" dirty="0"/>
              <a:t>…</a:t>
            </a:r>
          </a:p>
        </p:txBody>
      </p:sp>
      <p:sp>
        <p:nvSpPr>
          <p:cNvPr id="17" name="Accolade ouvrante 16"/>
          <p:cNvSpPr/>
          <p:nvPr/>
        </p:nvSpPr>
        <p:spPr>
          <a:xfrm>
            <a:off x="3702829" y="1725534"/>
            <a:ext cx="421468" cy="3499609"/>
          </a:xfrm>
          <a:prstGeom prst="leftBrace">
            <a:avLst>
              <a:gd name="adj1" fmla="val 88930"/>
              <a:gd name="adj2" fmla="val 27016"/>
            </a:avLst>
          </a:prstGeom>
          <a:ln w="41275">
            <a:solidFill>
              <a:srgbClr val="77B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4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" y="4808949"/>
            <a:ext cx="2125280" cy="21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03" y="5871589"/>
            <a:ext cx="1021634" cy="102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openalea.gforge.inria.fr/dokuwiki/lib/exe/fetch.php?cache=&amp;media=packages:vplants:lpy:tutorials:archimodels:leuwenberg_model.png"/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5" y="5871589"/>
            <a:ext cx="1207614" cy="12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openalea.gforge.inria.fr/dokuwiki/lib/exe/fetch.php?cache=&amp;media=packages:vplants:lpy:tutorials:archimodels:nozeran_model.png"/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50" y="6432548"/>
            <a:ext cx="460675" cy="4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/>
          <p:nvPr/>
        </p:nvCxnSpPr>
        <p:spPr>
          <a:xfrm>
            <a:off x="-22569" y="658909"/>
            <a:ext cx="2317704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894E4975-D622-46C8-BFD0-89F13E995E5C}"/>
              </a:ext>
            </a:extLst>
          </p:cNvPr>
          <p:cNvSpPr txBox="1">
            <a:spLocks/>
          </p:cNvSpPr>
          <p:nvPr/>
        </p:nvSpPr>
        <p:spPr>
          <a:xfrm>
            <a:off x="195759" y="128289"/>
            <a:ext cx="2717114" cy="56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7B12B"/>
                </a:solidFill>
              </a:rPr>
              <a:t>Le </a:t>
            </a:r>
            <a:r>
              <a:rPr lang="en-US" sz="4000" b="1" dirty="0" err="1">
                <a:solidFill>
                  <a:srgbClr val="77B12B"/>
                </a:solidFill>
              </a:rPr>
              <a:t>Modele</a:t>
            </a:r>
            <a:r>
              <a:rPr lang="en-US" sz="4000" b="1" dirty="0">
                <a:solidFill>
                  <a:srgbClr val="77B12B"/>
                </a:solidFill>
              </a:rPr>
              <a:t>:</a:t>
            </a:r>
            <a:endParaRPr lang="fr-BE" sz="4000" b="1" dirty="0">
              <a:solidFill>
                <a:srgbClr val="77B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3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9" y="6164625"/>
            <a:ext cx="728598" cy="7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openalea.gforge.inria.fr/dokuwiki/lib/exe/fetch.php?cache=&amp;media=packages:vplants:lpy:tutorials:archimodels:cook_model.png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59" y="5652373"/>
            <a:ext cx="1240850" cy="1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E4975-D622-46C8-BFD0-89F13E99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59" y="101395"/>
            <a:ext cx="2717114" cy="56640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77B12B"/>
                </a:solidFill>
              </a:rPr>
              <a:t>Le </a:t>
            </a:r>
            <a:r>
              <a:rPr lang="en-US" sz="4000" b="1" dirty="0" err="1">
                <a:solidFill>
                  <a:srgbClr val="77B12B"/>
                </a:solidFill>
              </a:rPr>
              <a:t>Modele</a:t>
            </a:r>
            <a:r>
              <a:rPr lang="en-US" sz="4000" b="1" dirty="0">
                <a:solidFill>
                  <a:srgbClr val="77B12B"/>
                </a:solidFill>
              </a:rPr>
              <a:t>:</a:t>
            </a:r>
            <a:endParaRPr lang="fr-BE" sz="4000" b="1" dirty="0">
              <a:solidFill>
                <a:srgbClr val="77B12B"/>
              </a:solidFill>
            </a:endParaRPr>
          </a:p>
        </p:txBody>
      </p:sp>
      <p:pic>
        <p:nvPicPr>
          <p:cNvPr id="4" name="Picture 2" descr="http://openalea.gforge.inria.fr/wiki/lib/exe/fetch.php?cache=&amp;w=320&amp;h=260&amp;media=packages:vplants:lpy:vplants.png">
            <a:extLst>
              <a:ext uri="{FF2B5EF4-FFF2-40B4-BE49-F238E27FC236}">
                <a16:creationId xmlns:a16="http://schemas.microsoft.com/office/drawing/2014/main" id="{C2CE5B86-46D1-45A5-BCB4-6874936B48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625" y1="16538" x2="54063" y2="10769"/>
                        <a14:foregroundMark x1="74375" y1="23846" x2="85313" y2="4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945626" y="2672998"/>
            <a:ext cx="2363602" cy="19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26414" y="1040214"/>
            <a:ext cx="4083570" cy="2713332"/>
            <a:chOff x="639947" y="1690688"/>
            <a:chExt cx="5456053" cy="3810000"/>
          </a:xfrm>
        </p:grpSpPr>
        <p:pic>
          <p:nvPicPr>
            <p:cNvPr id="1028" name="Picture 4" descr="Résultat de recherche d'images pour &quot;openalea&quot;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1" y="1690688"/>
              <a:ext cx="380999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639947" y="2462253"/>
              <a:ext cx="3675175" cy="13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4800" dirty="0" err="1"/>
                <a:t>OpenAlea</a:t>
              </a:r>
              <a:endParaRPr lang="fr-BE" sz="4800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4124297" y="1394562"/>
            <a:ext cx="231522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u="sng" dirty="0" err="1"/>
              <a:t>Modeles</a:t>
            </a:r>
            <a:r>
              <a:rPr lang="fr-BE" u="sng" dirty="0"/>
              <a:t> &amp; softwares: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Core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VisuAlea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/>
              <a:t>Standard Library,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SconsX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b="1" dirty="0">
                <a:solidFill>
                  <a:srgbClr val="77B12B"/>
                </a:solidFill>
              </a:rPr>
              <a:t>Virtual Plants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Alinea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/>
              <a:t>Mars-</a:t>
            </a:r>
            <a:r>
              <a:rPr lang="fr-BE" dirty="0" err="1"/>
              <a:t>alt</a:t>
            </a:r>
            <a:endParaRPr lang="fr-BE" dirty="0"/>
          </a:p>
          <a:p>
            <a:pPr>
              <a:lnSpc>
                <a:spcPct val="150000"/>
              </a:lnSpc>
            </a:pPr>
            <a:r>
              <a:rPr lang="fr-BE" dirty="0"/>
              <a:t>…</a:t>
            </a:r>
          </a:p>
        </p:txBody>
      </p:sp>
      <p:sp>
        <p:nvSpPr>
          <p:cNvPr id="17" name="Accolade ouvrante 16"/>
          <p:cNvSpPr/>
          <p:nvPr/>
        </p:nvSpPr>
        <p:spPr>
          <a:xfrm>
            <a:off x="3702829" y="1725534"/>
            <a:ext cx="421468" cy="3499609"/>
          </a:xfrm>
          <a:prstGeom prst="leftBrace">
            <a:avLst>
              <a:gd name="adj1" fmla="val 88930"/>
              <a:gd name="adj2" fmla="val 27016"/>
            </a:avLst>
          </a:prstGeom>
          <a:ln w="41275">
            <a:solidFill>
              <a:srgbClr val="77B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0" name="Groupe 19"/>
          <p:cNvGrpSpPr/>
          <p:nvPr/>
        </p:nvGrpSpPr>
        <p:grpSpPr>
          <a:xfrm>
            <a:off x="5707649" y="2713423"/>
            <a:ext cx="6484351" cy="3847207"/>
            <a:chOff x="5707649" y="2713423"/>
            <a:chExt cx="6484351" cy="3847207"/>
          </a:xfrm>
        </p:grpSpPr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695AE11F-4E07-4748-9070-B6047830688A}"/>
                </a:ext>
              </a:extLst>
            </p:cNvPr>
            <p:cNvSpPr txBox="1"/>
            <p:nvPr/>
          </p:nvSpPr>
          <p:spPr>
            <a:xfrm>
              <a:off x="9010350" y="2713423"/>
              <a:ext cx="3181650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rgbClr val="77B12B"/>
                </a:solidFill>
              </a:endParaRPr>
            </a:p>
            <a:p>
              <a:r>
                <a:rPr lang="en-US" dirty="0"/>
                <a:t>Packages: </a:t>
              </a:r>
            </a:p>
            <a:p>
              <a:endParaRPr lang="en-US" dirty="0"/>
            </a:p>
            <a:p>
              <a:pPr>
                <a:lnSpc>
                  <a:spcPct val="150000"/>
                </a:lnSpc>
              </a:pPr>
              <a:r>
                <a:rPr lang="en-US" dirty="0"/>
                <a:t>AML,</a:t>
              </a:r>
            </a:p>
            <a:p>
              <a:pPr>
                <a:lnSpc>
                  <a:spcPct val="150000"/>
                </a:lnSpc>
              </a:pPr>
              <a:r>
                <a:rPr lang="en-US" dirty="0" err="1"/>
                <a:t>PlantGL</a:t>
              </a:r>
              <a:r>
                <a:rPr lang="en-US" dirty="0"/>
                <a:t>,</a:t>
              </a:r>
            </a:p>
            <a:p>
              <a:r>
                <a:rPr lang="en-US" sz="2800" b="1" dirty="0">
                  <a:solidFill>
                    <a:srgbClr val="77B12B"/>
                  </a:solidFill>
                </a:rPr>
                <a:t>L-</a:t>
              </a:r>
              <a:r>
                <a:rPr lang="en-US" sz="2800" b="1" dirty="0" err="1">
                  <a:solidFill>
                    <a:srgbClr val="77B12B"/>
                  </a:solidFill>
                </a:rPr>
                <a:t>py</a:t>
              </a:r>
              <a:r>
                <a:rPr lang="en-US" sz="2800" b="1" dirty="0">
                  <a:solidFill>
                    <a:srgbClr val="05B502"/>
                  </a:solidFill>
                </a:rPr>
                <a:t>: </a:t>
              </a:r>
              <a:r>
                <a:rPr lang="en-US" dirty="0" err="1"/>
                <a:t>permet</a:t>
              </a:r>
              <a:r>
                <a:rPr lang="en-US" dirty="0"/>
                <a:t> </a:t>
              </a:r>
              <a:r>
                <a:rPr lang="en-US" dirty="0" err="1"/>
                <a:t>l’implementation</a:t>
              </a:r>
              <a:r>
                <a:rPr lang="en-US" dirty="0"/>
                <a:t> des </a:t>
              </a:r>
              <a:r>
                <a:rPr lang="fr-BE" dirty="0"/>
                <a:t>L-</a:t>
              </a:r>
              <a:r>
                <a:rPr lang="fr-BE" dirty="0" err="1"/>
                <a:t>systems</a:t>
              </a:r>
              <a:r>
                <a:rPr lang="fr-BE" dirty="0"/>
                <a:t> dans Python</a:t>
              </a:r>
            </a:p>
            <a:p>
              <a:pPr>
                <a:lnSpc>
                  <a:spcPct val="150000"/>
                </a:lnSpc>
              </a:pPr>
              <a:r>
                <a:rPr lang="fr-BE" dirty="0"/>
                <a:t>…</a:t>
              </a:r>
            </a:p>
            <a:p>
              <a:pPr>
                <a:lnSpc>
                  <a:spcPct val="150000"/>
                </a:lnSpc>
              </a:pPr>
              <a:r>
                <a:rPr lang="fr-BE" dirty="0"/>
                <a:t>…</a:t>
              </a:r>
            </a:p>
            <a:p>
              <a:endParaRPr lang="fr-BE" dirty="0"/>
            </a:p>
          </p:txBody>
        </p:sp>
        <p:grpSp>
          <p:nvGrpSpPr>
            <p:cNvPr id="19" name="Groupe 18"/>
            <p:cNvGrpSpPr/>
            <p:nvPr/>
          </p:nvGrpSpPr>
          <p:grpSpPr>
            <a:xfrm>
              <a:off x="5707649" y="3011089"/>
              <a:ext cx="3163572" cy="3153536"/>
              <a:chOff x="5707649" y="3011089"/>
              <a:chExt cx="3163572" cy="3153536"/>
            </a:xfrm>
          </p:grpSpPr>
          <p:sp>
            <p:nvSpPr>
              <p:cNvPr id="18" name="Flèche droite 17"/>
              <p:cNvSpPr/>
              <p:nvPr/>
            </p:nvSpPr>
            <p:spPr>
              <a:xfrm>
                <a:off x="5707649" y="3590260"/>
                <a:ext cx="783477" cy="326572"/>
              </a:xfrm>
              <a:prstGeom prst="rightArrow">
                <a:avLst>
                  <a:gd name="adj1" fmla="val 17610"/>
                  <a:gd name="adj2" fmla="val 50000"/>
                </a:avLst>
              </a:prstGeom>
              <a:solidFill>
                <a:srgbClr val="77B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25" name="Accolade ouvrante 24"/>
              <p:cNvSpPr/>
              <p:nvPr/>
            </p:nvSpPr>
            <p:spPr>
              <a:xfrm>
                <a:off x="8207075" y="3011089"/>
                <a:ext cx="664146" cy="3153536"/>
              </a:xfrm>
              <a:prstGeom prst="leftBrace">
                <a:avLst>
                  <a:gd name="adj1" fmla="val 88930"/>
                  <a:gd name="adj2" fmla="val 27016"/>
                </a:avLst>
              </a:prstGeom>
              <a:ln w="41275">
                <a:solidFill>
                  <a:srgbClr val="77B1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pic>
        <p:nvPicPr>
          <p:cNvPr id="1034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" y="4808949"/>
            <a:ext cx="2125280" cy="21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03" y="5871589"/>
            <a:ext cx="1021634" cy="102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openalea.gforge.inria.fr/dokuwiki/lib/exe/fetch.php?cache=&amp;media=packages:vplants:lpy:tutorials:archimodels:leuwenberg_model.png"/>
          <p:cNvPicPr>
            <a:picLocks noChangeAspect="1" noChangeArrowheads="1"/>
          </p:cNvPicPr>
          <p:nvPr/>
        </p:nvPicPr>
        <p:blipFill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5" y="5871589"/>
            <a:ext cx="1207614" cy="12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openalea.gforge.inria.fr/dokuwiki/lib/exe/fetch.php?cache=&amp;media=packages:vplants:lpy:tutorials:archimodels:nozeran_model.png"/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50" y="6432548"/>
            <a:ext cx="460675" cy="4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21"/>
          <p:cNvCxnSpPr/>
          <p:nvPr/>
        </p:nvCxnSpPr>
        <p:spPr>
          <a:xfrm>
            <a:off x="-22569" y="658909"/>
            <a:ext cx="2317704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4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1963271" y="1667436"/>
            <a:ext cx="10939180" cy="5351929"/>
            <a:chOff x="0" y="1573306"/>
            <a:chExt cx="10939180" cy="5351929"/>
          </a:xfrm>
        </p:grpSpPr>
        <p:pic>
          <p:nvPicPr>
            <p:cNvPr id="4098" name="Picture 2" descr="https://upload.wikimedia.org/wikipedia/commons/0/0c/Graftal0.pn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upload.wikimedia.org/wikipedia/commons/d/d9/Graftal1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2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upload.wikimedia.org/wikipedia/commons/8/81/Graftal2.pn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894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upload.wikimedia.org/wikipedia/commons/d/da/Graftal3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932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https://upload.wikimedia.org/wikipedia/commons/3/31/Graftal4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538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https://upload.wikimedia.org/wikipedia/commons/5/5d/Graftal7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251" y="1573306"/>
              <a:ext cx="5351929" cy="5351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0" y="106707"/>
            <a:ext cx="1209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77B12B"/>
                </a:solidFill>
              </a:rPr>
              <a:t>S</a:t>
            </a:r>
            <a:r>
              <a:rPr lang="fr-BE" sz="3600" i="0" dirty="0">
                <a:solidFill>
                  <a:srgbClr val="77B12B"/>
                </a:solidFill>
                <a:effectLst/>
              </a:rPr>
              <a:t>ystème de </a:t>
            </a:r>
            <a:r>
              <a:rPr lang="fr-BE" sz="3600" i="0" dirty="0" err="1">
                <a:solidFill>
                  <a:srgbClr val="77B12B"/>
                </a:solidFill>
                <a:effectLst/>
              </a:rPr>
              <a:t>Lindenmayer</a:t>
            </a:r>
            <a:r>
              <a:rPr lang="fr-BE" sz="3600" i="0" dirty="0">
                <a:solidFill>
                  <a:srgbClr val="77B12B"/>
                </a:solidFill>
                <a:effectLst/>
              </a:rPr>
              <a:t> (L-system) , l’</a:t>
            </a:r>
            <a:r>
              <a:rPr lang="fr-BE" sz="3600" dirty="0">
                <a:solidFill>
                  <a:srgbClr val="77B12B"/>
                </a:solidFill>
              </a:rPr>
              <a:t>interprétation en tortue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-33494" y="753038"/>
            <a:ext cx="11714759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0364" y="1087955"/>
            <a:ext cx="291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solidFill>
                  <a:srgbClr val="222222"/>
                </a:solidFill>
                <a:latin typeface="Arial" panose="020B0604020202020204" pitchFamily="34" charset="0"/>
              </a:rPr>
              <a:t>Règles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: (A → AB), (B → A)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99" y="1457287"/>
            <a:ext cx="2594143" cy="226801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50364" y="4094629"/>
            <a:ext cx="4405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solidFill>
                  <a:srgbClr val="222222"/>
                </a:solidFill>
                <a:latin typeface="Arial" panose="020B0604020202020204" pitchFamily="34" charset="0"/>
              </a:rPr>
              <a:t>Règles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(1 → 11), (0 → 1[0]0)</a:t>
            </a:r>
          </a:p>
          <a:p>
            <a:endParaRPr lang="fr-BE" dirty="0"/>
          </a:p>
          <a:p>
            <a:r>
              <a:rPr lang="fr-BE" dirty="0"/>
              <a:t>n=0:         0</a:t>
            </a:r>
          </a:p>
          <a:p>
            <a:r>
              <a:rPr lang="fr-BE" dirty="0"/>
              <a:t>n=1:         </a:t>
            </a:r>
            <a:r>
              <a:rPr lang="fr-BE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fr-BE" dirty="0"/>
              <a:t>[</a:t>
            </a:r>
            <a:r>
              <a:rPr lang="fr-BE" dirty="0">
                <a:solidFill>
                  <a:srgbClr val="FFC000"/>
                </a:solidFill>
              </a:rPr>
              <a:t>0</a:t>
            </a:r>
            <a:r>
              <a:rPr lang="fr-BE" dirty="0"/>
              <a:t>]</a:t>
            </a:r>
            <a:r>
              <a:rPr lang="fr-B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</a:p>
          <a:p>
            <a:r>
              <a:rPr lang="fr-BE" dirty="0"/>
              <a:t>n=2:         </a:t>
            </a:r>
            <a:r>
              <a:rPr lang="fr-BE" dirty="0">
                <a:solidFill>
                  <a:schemeClr val="accent2">
                    <a:lumMod val="75000"/>
                  </a:schemeClr>
                </a:solidFill>
              </a:rPr>
              <a:t>11</a:t>
            </a:r>
            <a:r>
              <a:rPr lang="fr-BE" dirty="0"/>
              <a:t>[</a:t>
            </a:r>
            <a:r>
              <a:rPr lang="fr-BE" dirty="0">
                <a:solidFill>
                  <a:srgbClr val="FFC000"/>
                </a:solidFill>
              </a:rPr>
              <a:t>1[0]0</a:t>
            </a:r>
            <a:r>
              <a:rPr lang="fr-BE" dirty="0"/>
              <a:t>]</a:t>
            </a:r>
            <a:r>
              <a:rPr lang="fr-B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1[0]0</a:t>
            </a:r>
          </a:p>
          <a:p>
            <a:r>
              <a:rPr lang="fr-BE" dirty="0"/>
              <a:t>n=3:         1111[11[1[0]0]1[0]0]11[1[0]0]1[0]0</a:t>
            </a:r>
          </a:p>
        </p:txBody>
      </p:sp>
    </p:spTree>
    <p:extLst>
      <p:ext uri="{BB962C8B-B14F-4D97-AF65-F5344CB8AC3E}">
        <p14:creationId xmlns:p14="http://schemas.microsoft.com/office/powerpoint/2010/main" val="208015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schema croissance différenciée de la plante&quot;">
            <a:extLst>
              <a:ext uri="{FF2B5EF4-FFF2-40B4-BE49-F238E27FC236}">
                <a16:creationId xmlns:a16="http://schemas.microsoft.com/office/drawing/2014/main" id="{964B507F-4926-4B05-8B4C-05455CDC67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/>
          <a:stretch/>
        </p:blipFill>
        <p:spPr bwMode="auto">
          <a:xfrm>
            <a:off x="6305871" y="2622362"/>
            <a:ext cx="56216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66617" y="90962"/>
            <a:ext cx="9060510" cy="567947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solidFill>
                  <a:srgbClr val="77B12B"/>
                </a:solidFill>
                <a:latin typeface="+mn-lt"/>
              </a:rPr>
              <a:t>Comme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 la Nature, on se base sur </a:t>
            </a:r>
            <a:r>
              <a:rPr lang="en-US" sz="4000" dirty="0" err="1">
                <a:solidFill>
                  <a:srgbClr val="77B12B"/>
                </a:solidFill>
                <a:latin typeface="+mn-lt"/>
              </a:rPr>
              <a:t>l’iteration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.</a:t>
            </a:r>
            <a:endParaRPr lang="fr-BE" sz="4000" dirty="0">
              <a:solidFill>
                <a:srgbClr val="77B12B"/>
              </a:solidFill>
              <a:latin typeface="+mn-lt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85426" y="3959934"/>
            <a:ext cx="12038354" cy="2491415"/>
            <a:chOff x="85426" y="3771676"/>
            <a:chExt cx="12038354" cy="2491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C29466-E446-41A4-82DE-67C8BFFD9361}"/>
                </a:ext>
              </a:extLst>
            </p:cNvPr>
            <p:cNvSpPr/>
            <p:nvPr/>
          </p:nvSpPr>
          <p:spPr>
            <a:xfrm>
              <a:off x="1402032" y="5703833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FC2F146B-370B-45B0-9B74-3B3D017C8448}"/>
                </a:ext>
              </a:extLst>
            </p:cNvPr>
            <p:cNvSpPr/>
            <p:nvPr/>
          </p:nvSpPr>
          <p:spPr>
            <a:xfrm>
              <a:off x="1402032" y="5446931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5872E7-10EE-44A8-BE48-54BB2AB38508}"/>
                </a:ext>
              </a:extLst>
            </p:cNvPr>
            <p:cNvSpPr/>
            <p:nvPr/>
          </p:nvSpPr>
          <p:spPr>
            <a:xfrm>
              <a:off x="1402032" y="5960736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B400CC-B5AF-408D-B8BE-D92394FA3FBC}"/>
                </a:ext>
              </a:extLst>
            </p:cNvPr>
            <p:cNvCxnSpPr>
              <a:cxnSpLocks/>
            </p:cNvCxnSpPr>
            <p:nvPr/>
          </p:nvCxnSpPr>
          <p:spPr>
            <a:xfrm>
              <a:off x="85426" y="6263091"/>
              <a:ext cx="12038354" cy="0"/>
            </a:xfrm>
            <a:prstGeom prst="line">
              <a:avLst/>
            </a:prstGeom>
            <a:solidFill>
              <a:srgbClr val="996633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098AD37-AACA-422D-952E-43C83E620302}"/>
                </a:ext>
              </a:extLst>
            </p:cNvPr>
            <p:cNvSpPr/>
            <p:nvPr/>
          </p:nvSpPr>
          <p:spPr>
            <a:xfrm>
              <a:off x="248152" y="6060589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24AEEE-683B-4D81-AAC4-031CABDB9F83}"/>
                </a:ext>
              </a:extLst>
            </p:cNvPr>
            <p:cNvSpPr/>
            <p:nvPr/>
          </p:nvSpPr>
          <p:spPr>
            <a:xfrm>
              <a:off x="830172" y="6067164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B106949-9CF3-4FCD-A626-28EFE9CC084D}"/>
                </a:ext>
              </a:extLst>
            </p:cNvPr>
            <p:cNvSpPr/>
            <p:nvPr/>
          </p:nvSpPr>
          <p:spPr>
            <a:xfrm>
              <a:off x="840719" y="5813163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3515FA-05B0-49F4-B161-1CC9AB95A61D}"/>
                </a:ext>
              </a:extLst>
            </p:cNvPr>
            <p:cNvSpPr/>
            <p:nvPr/>
          </p:nvSpPr>
          <p:spPr>
            <a:xfrm>
              <a:off x="2184344" y="5155548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5ECF807-FCA9-4FD6-8077-E013F76BE795}"/>
                </a:ext>
              </a:extLst>
            </p:cNvPr>
            <p:cNvSpPr/>
            <p:nvPr/>
          </p:nvSpPr>
          <p:spPr>
            <a:xfrm>
              <a:off x="2184344" y="4898646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4410EE-9CB2-4713-86EC-AEAED04A0A23}"/>
                </a:ext>
              </a:extLst>
            </p:cNvPr>
            <p:cNvSpPr/>
            <p:nvPr/>
          </p:nvSpPr>
          <p:spPr>
            <a:xfrm>
              <a:off x="2184344" y="5412451"/>
              <a:ext cx="142239" cy="28574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9F3BCF-4704-4D63-9635-7C007BB926C4}"/>
                </a:ext>
              </a:extLst>
            </p:cNvPr>
            <p:cNvSpPr/>
            <p:nvPr/>
          </p:nvSpPr>
          <p:spPr>
            <a:xfrm>
              <a:off x="2177649" y="5777745"/>
              <a:ext cx="148933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2879473-BC32-40AE-A6DB-A5E4E6FACD69}"/>
                </a:ext>
              </a:extLst>
            </p:cNvPr>
            <p:cNvSpPr/>
            <p:nvPr/>
          </p:nvSpPr>
          <p:spPr>
            <a:xfrm rot="5400000">
              <a:off x="2392273" y="5170741"/>
              <a:ext cx="180007" cy="167631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940CA96-DE8D-47C3-9A63-C3614C2F171F}"/>
                </a:ext>
              </a:extLst>
            </p:cNvPr>
            <p:cNvSpPr/>
            <p:nvPr/>
          </p:nvSpPr>
          <p:spPr>
            <a:xfrm rot="16200000">
              <a:off x="1936297" y="5164454"/>
              <a:ext cx="178115" cy="178116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3165906" y="5769664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9F5FEB-C91D-42EC-AEA6-D6F57DD0A32F}"/>
                </a:ext>
              </a:extLst>
            </p:cNvPr>
            <p:cNvSpPr/>
            <p:nvPr/>
          </p:nvSpPr>
          <p:spPr>
            <a:xfrm>
              <a:off x="3155746" y="4583170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E52230C-0E63-499E-968D-D5509CA2E65A}"/>
                </a:ext>
              </a:extLst>
            </p:cNvPr>
            <p:cNvSpPr/>
            <p:nvPr/>
          </p:nvSpPr>
          <p:spPr>
            <a:xfrm>
              <a:off x="3164454" y="4344741"/>
              <a:ext cx="133531" cy="175732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0D2CA2-0FFA-4318-BCCF-8A4DCC85FE5B}"/>
                </a:ext>
              </a:extLst>
            </p:cNvPr>
            <p:cNvSpPr/>
            <p:nvPr/>
          </p:nvSpPr>
          <p:spPr>
            <a:xfrm>
              <a:off x="3155746" y="4840073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>
              <a:off x="3164455" y="520536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3517604" y="4687679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E37DAED-7EC5-4343-B81C-342842461956}"/>
                </a:ext>
              </a:extLst>
            </p:cNvPr>
            <p:cNvGrpSpPr/>
            <p:nvPr/>
          </p:nvGrpSpPr>
          <p:grpSpPr>
            <a:xfrm rot="16200000">
              <a:off x="2810115" y="469010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7B59D3-3DBA-47A9-A184-6901C669075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A9B64010-4088-44E6-9363-C717EFB80F63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4823050" y="5215072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F5FEB-C91D-42EC-AEA6-D6F57DD0A32F}"/>
                </a:ext>
              </a:extLst>
            </p:cNvPr>
            <p:cNvSpPr/>
            <p:nvPr/>
          </p:nvSpPr>
          <p:spPr>
            <a:xfrm>
              <a:off x="4810375" y="4015054"/>
              <a:ext cx="153464" cy="209451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9" name="Isosceles Triangle 33">
              <a:extLst>
                <a:ext uri="{FF2B5EF4-FFF2-40B4-BE49-F238E27FC236}">
                  <a16:creationId xmlns:a16="http://schemas.microsoft.com/office/drawing/2014/main" id="{EE52230C-0E63-499E-968D-D5509CA2E65A}"/>
                </a:ext>
              </a:extLst>
            </p:cNvPr>
            <p:cNvSpPr/>
            <p:nvPr/>
          </p:nvSpPr>
          <p:spPr>
            <a:xfrm>
              <a:off x="4812890" y="3771676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0D2CA2-0FFA-4318-BCCF-8A4DCC85FE5B}"/>
                </a:ext>
              </a:extLst>
            </p:cNvPr>
            <p:cNvSpPr/>
            <p:nvPr/>
          </p:nvSpPr>
          <p:spPr>
            <a:xfrm>
              <a:off x="4812890" y="4285481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>
              <a:off x="4821599" y="4650776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5174748" y="413308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0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51" name="Group 42">
              <a:extLst>
                <a:ext uri="{FF2B5EF4-FFF2-40B4-BE49-F238E27FC236}">
                  <a16:creationId xmlns:a16="http://schemas.microsoft.com/office/drawing/2014/main" id="{DE37DAED-7EC5-4343-B81C-342842461956}"/>
                </a:ext>
              </a:extLst>
            </p:cNvPr>
            <p:cNvGrpSpPr/>
            <p:nvPr/>
          </p:nvGrpSpPr>
          <p:grpSpPr>
            <a:xfrm rot="16200000">
              <a:off x="4467259" y="4135515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7B59D3-3DBA-47A9-A184-6901C669075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3" name="Isosceles Triangle 44">
                <a:extLst>
                  <a:ext uri="{FF2B5EF4-FFF2-40B4-BE49-F238E27FC236}">
                    <a16:creationId xmlns:a16="http://schemas.microsoft.com/office/drawing/2014/main" id="{A9B64010-4088-44E6-9363-C717EFB80F63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4810374" y="5769624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 rot="5400000">
              <a:off x="4454049" y="449837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 rot="5400000">
              <a:off x="5185357" y="449837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5724589" y="451352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0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16200000">
              <a:off x="3926704" y="451761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3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cxnSp>
        <p:nvCxnSpPr>
          <p:cNvPr id="64" name="Connecteur droit 63"/>
          <p:cNvCxnSpPr/>
          <p:nvPr/>
        </p:nvCxnSpPr>
        <p:spPr>
          <a:xfrm>
            <a:off x="-123320" y="658909"/>
            <a:ext cx="8657720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achieskitchen.files.wordpress.com/2014/10/romanescobroccoli.jpg">
            <a:extLst>
              <a:ext uri="{FF2B5EF4-FFF2-40B4-BE49-F238E27FC236}">
                <a16:creationId xmlns:a16="http://schemas.microsoft.com/office/drawing/2014/main" id="{E3EF4283-6232-4BE8-8C35-E28BC971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4" y="915824"/>
            <a:ext cx="2883064" cy="191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pinimg.com/736x/5e/00/44/5e0044922573f436e5e04c1e9e87c798--fractal-geometry-fractal-art.jpg">
            <a:extLst>
              <a:ext uri="{FF2B5EF4-FFF2-40B4-BE49-F238E27FC236}">
                <a16:creationId xmlns:a16="http://schemas.microsoft.com/office/drawing/2014/main" id="{0029259E-9AFA-478F-B2C0-B4412623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59513" y="1153018"/>
            <a:ext cx="1922565" cy="14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pinimg.com/originals/4b/0d/73/4b0d7325e852a8c1d45f9adad7a277c9.jpg">
            <a:extLst>
              <a:ext uri="{FF2B5EF4-FFF2-40B4-BE49-F238E27FC236}">
                <a16:creationId xmlns:a16="http://schemas.microsoft.com/office/drawing/2014/main" id="{D9E72399-3E9C-4BFC-A2BA-CF7F90849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79" y="911393"/>
            <a:ext cx="1914906" cy="19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fougere&quot;">
            <a:extLst>
              <a:ext uri="{FF2B5EF4-FFF2-40B4-BE49-F238E27FC236}">
                <a16:creationId xmlns:a16="http://schemas.microsoft.com/office/drawing/2014/main" id="{113D3478-924D-41B8-B908-B1906E93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78" y="909972"/>
            <a:ext cx="2883064" cy="192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9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A4363-671E-4D90-B85C-C7EE4F9E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056" y="176580"/>
            <a:ext cx="5566999" cy="2751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30944-DC3B-4D3C-B094-1135D7BF4C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0487" y="203474"/>
            <a:ext cx="4973637" cy="2638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F6B6-15DC-4CE4-B3B8-560C38C14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t="807" b="205"/>
          <a:stretch/>
        </p:blipFill>
        <p:spPr>
          <a:xfrm>
            <a:off x="6185647" y="2595283"/>
            <a:ext cx="6541815" cy="4267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7C795-325B-437D-A38D-F67B04657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r="36816" b="220"/>
          <a:stretch/>
        </p:blipFill>
        <p:spPr>
          <a:xfrm>
            <a:off x="675213" y="2841879"/>
            <a:ext cx="3560612" cy="40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67"/>
            <a:ext cx="1209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7B12B"/>
                </a:solidFill>
              </a:rPr>
              <a:t>D</a:t>
            </a:r>
            <a:r>
              <a:rPr lang="fr-BE" sz="3600" dirty="0">
                <a:solidFill>
                  <a:srgbClr val="77B12B"/>
                </a:solidFill>
              </a:rPr>
              <a:t>ans la </a:t>
            </a:r>
            <a:r>
              <a:rPr lang="fr-BE" sz="3600" dirty="0" err="1">
                <a:solidFill>
                  <a:srgbClr val="77B12B"/>
                </a:solidFill>
              </a:rPr>
              <a:t>literature</a:t>
            </a:r>
            <a:r>
              <a:rPr lang="fr-BE" sz="3600" dirty="0">
                <a:solidFill>
                  <a:srgbClr val="77B12B"/>
                </a:solidFill>
              </a:rPr>
              <a:t>: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-61621" y="652454"/>
            <a:ext cx="3393349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01367C9-CEB2-448E-B34F-AA46D180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29" y="670742"/>
            <a:ext cx="9269824" cy="6187258"/>
          </a:xfrm>
          <a:prstGeom prst="rect">
            <a:avLst/>
          </a:prstGeom>
          <a:ln w="19050">
            <a:solidFill>
              <a:srgbClr val="77B12B"/>
            </a:solidFill>
          </a:ln>
        </p:spPr>
      </p:pic>
      <p:sp>
        <p:nvSpPr>
          <p:cNvPr id="20" name="Explosion: 14 Points 19">
            <a:extLst>
              <a:ext uri="{FF2B5EF4-FFF2-40B4-BE49-F238E27FC236}">
                <a16:creationId xmlns:a16="http://schemas.microsoft.com/office/drawing/2014/main" id="{34143AA6-8B2D-4F2D-880F-EE9C1DA73708}"/>
              </a:ext>
            </a:extLst>
          </p:cNvPr>
          <p:cNvSpPr/>
          <p:nvPr/>
        </p:nvSpPr>
        <p:spPr>
          <a:xfrm>
            <a:off x="6572070" y="4076616"/>
            <a:ext cx="985874" cy="537833"/>
          </a:xfrm>
          <a:prstGeom prst="irregularSeal2">
            <a:avLst/>
          </a:prstGeom>
          <a:solidFill>
            <a:srgbClr val="FF0000">
              <a:alpha val="2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3D796-45EB-421F-A56A-E2BCEC070EF3}"/>
              </a:ext>
            </a:extLst>
          </p:cNvPr>
          <p:cNvSpPr txBox="1"/>
          <p:nvPr/>
        </p:nvSpPr>
        <p:spPr>
          <a:xfrm>
            <a:off x="-1" y="1399032"/>
            <a:ext cx="2744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Christophe Godin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Christophe </a:t>
            </a:r>
            <a:r>
              <a:rPr lang="en-US" sz="2400" dirty="0" err="1"/>
              <a:t>Pradal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39FF6E-0032-4752-9CBC-6E3FF7AE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29" y="649468"/>
            <a:ext cx="9269824" cy="6197078"/>
          </a:xfrm>
          <a:prstGeom prst="rect">
            <a:avLst/>
          </a:prstGeom>
          <a:ln w="22225">
            <a:solidFill>
              <a:srgbClr val="77B12B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540302-F7F8-4811-B634-79589867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329" y="651778"/>
            <a:ext cx="9346961" cy="6182638"/>
          </a:xfrm>
          <a:prstGeom prst="rect">
            <a:avLst/>
          </a:prstGeom>
          <a:ln w="22225">
            <a:solidFill>
              <a:srgbClr val="77B12B"/>
            </a:solidFill>
          </a:ln>
        </p:spPr>
      </p:pic>
    </p:spTree>
    <p:extLst>
      <p:ext uri="{BB962C8B-B14F-4D97-AF65-F5344CB8AC3E}">
        <p14:creationId xmlns:p14="http://schemas.microsoft.com/office/powerpoint/2010/main" val="13315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herbco.com/images/category/studyguide/c-335-hops-a-bit-of-bot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98669" cy="686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49219" y="-395925"/>
            <a:ext cx="1105592" cy="7682846"/>
          </a:xfrm>
          <a:prstGeom prst="rect">
            <a:avLst/>
          </a:prstGeom>
          <a:solidFill>
            <a:schemeClr val="bg1"/>
          </a:solidFill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026" name="Picture 2" descr="https://static.vinepair.com/wp-content/uploads/2016/01/hops-field-soc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42" y="650596"/>
            <a:ext cx="6439593" cy="327063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3B9B48D-6DFC-4E07-8216-41E0EC181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902" b="100000" l="22332" r="49275"/>
                    </a14:imgEffect>
                  </a14:imgLayer>
                </a14:imgProps>
              </a:ext>
            </a:extLst>
          </a:blip>
          <a:srcRect t="18682"/>
          <a:stretch/>
        </p:blipFill>
        <p:spPr>
          <a:xfrm rot="1074875">
            <a:off x="9470332" y="4262444"/>
            <a:ext cx="4966496" cy="27642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1089178" cy="816629"/>
          </a:xfrm>
        </p:spPr>
        <p:txBody>
          <a:bodyPr>
            <a:normAutofit/>
          </a:bodyPr>
          <a:lstStyle/>
          <a:p>
            <a:r>
              <a:rPr lang="fr-BE" sz="4000" b="1" dirty="0">
                <a:solidFill>
                  <a:srgbClr val="77B12B"/>
                </a:solidFill>
              </a:rPr>
              <a:t>Notre Projet: L’impact de la lumière sur le houblon.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-332701" y="650596"/>
            <a:ext cx="10649781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e 12"/>
          <p:cNvGrpSpPr/>
          <p:nvPr/>
        </p:nvGrpSpPr>
        <p:grpSpPr>
          <a:xfrm rot="21210473">
            <a:off x="6475025" y="1088812"/>
            <a:ext cx="5128370" cy="5532978"/>
            <a:chOff x="6305670" y="1356779"/>
            <a:chExt cx="4715127" cy="5207850"/>
          </a:xfrm>
        </p:grpSpPr>
        <p:sp>
          <p:nvSpPr>
            <p:cNvPr id="5" name="Flèche droite rayée 4"/>
            <p:cNvSpPr/>
            <p:nvPr/>
          </p:nvSpPr>
          <p:spPr>
            <a:xfrm rot="2218965">
              <a:off x="6843364" y="2495471"/>
              <a:ext cx="2451136" cy="131330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Flèche droite rayée 13"/>
            <p:cNvSpPr/>
            <p:nvPr/>
          </p:nvSpPr>
          <p:spPr>
            <a:xfrm rot="3162296">
              <a:off x="6002862" y="3884502"/>
              <a:ext cx="5207850" cy="152403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5" name="Flèche droite rayée 14"/>
            <p:cNvSpPr/>
            <p:nvPr/>
          </p:nvSpPr>
          <p:spPr>
            <a:xfrm rot="2363715">
              <a:off x="6649454" y="3225030"/>
              <a:ext cx="4197983" cy="128799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Flèche droite rayée 15"/>
            <p:cNvSpPr/>
            <p:nvPr/>
          </p:nvSpPr>
          <p:spPr>
            <a:xfrm rot="2685712">
              <a:off x="6305670" y="3409405"/>
              <a:ext cx="4715127" cy="135006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Flèche droite rayée 16"/>
            <p:cNvSpPr/>
            <p:nvPr/>
          </p:nvSpPr>
          <p:spPr>
            <a:xfrm rot="2928896">
              <a:off x="6335917" y="3708117"/>
              <a:ext cx="4730747" cy="154683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1" name="Flèche droite rayée 20"/>
            <p:cNvSpPr/>
            <p:nvPr/>
          </p:nvSpPr>
          <p:spPr>
            <a:xfrm rot="1788989">
              <a:off x="7026281" y="2220324"/>
              <a:ext cx="1886025" cy="111852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3262901" y="4808082"/>
            <a:ext cx="6982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1</a:t>
            </a:r>
            <a:r>
              <a:rPr lang="fr-BE" sz="2000" b="1" baseline="30000" dirty="0">
                <a:solidFill>
                  <a:srgbClr val="77B12B"/>
                </a:solidFill>
              </a:rPr>
              <a:t>ere</a:t>
            </a:r>
            <a:r>
              <a:rPr lang="fr-BE" sz="2000" b="1" dirty="0">
                <a:solidFill>
                  <a:srgbClr val="77B12B"/>
                </a:solidFill>
              </a:rPr>
              <a:t> 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Comprendre L-</a:t>
            </a:r>
            <a:r>
              <a:rPr lang="fr-BE" sz="2000" dirty="0" err="1"/>
              <a:t>py</a:t>
            </a:r>
            <a:r>
              <a:rPr lang="fr-BE" sz="2000" dirty="0"/>
              <a:t> et son langage.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2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Crée une plante modèle (croissance simulée)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3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Implanter la (les?) plante dans le modèle de lumières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4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vérification avec vraies données.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7898940" y="4891150"/>
            <a:ext cx="2657874" cy="1737959"/>
            <a:chOff x="7898940" y="4891150"/>
            <a:chExt cx="2657874" cy="1737959"/>
          </a:xfrm>
        </p:grpSpPr>
        <p:sp>
          <p:nvSpPr>
            <p:cNvPr id="18" name="Multiplication 17"/>
            <p:cNvSpPr/>
            <p:nvPr/>
          </p:nvSpPr>
          <p:spPr>
            <a:xfrm>
              <a:off x="8019010" y="6327452"/>
              <a:ext cx="272158" cy="301657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32" name="Picture 8" descr="Résultat de recherche d'images pour &quot;check&quot;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2998" y="5354149"/>
              <a:ext cx="462999" cy="46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Résultat de recherche d'images pour &quot;check&quot;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940" y="4891150"/>
              <a:ext cx="462999" cy="46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10094527" y="5709985"/>
              <a:ext cx="462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3600" dirty="0">
                  <a:solidFill>
                    <a:schemeClr val="accent4"/>
                  </a:solidFill>
                </a:rPr>
                <a:t>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6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275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L system based modelling with L-py.</vt:lpstr>
      <vt:lpstr>- Présentation du modèle    - Théorie "biologique"    - Aspect techniques (langage, plateforme, licence, ..)    - Utilisation du modèle (dans la literature)  - Présentation de votre projet   - contraintes / difficultés   - résultats - Critique du modèle.  </vt:lpstr>
      <vt:lpstr>PowerPoint Presentation</vt:lpstr>
      <vt:lpstr>Le Modele:</vt:lpstr>
      <vt:lpstr>PowerPoint Presentation</vt:lpstr>
      <vt:lpstr>Comme la Nature, on se base sur l’iteration.</vt:lpstr>
      <vt:lpstr>PowerPoint Presentation</vt:lpstr>
      <vt:lpstr>PowerPoint Presentation</vt:lpstr>
      <vt:lpstr>Notre Projet: L’impact de la lumière sur le houblon.</vt:lpstr>
      <vt:lpstr>Notre Projet: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 system based modelling with L-py</dc:title>
  <dc:creator>François Duquesne</dc:creator>
  <cp:lastModifiedBy>François Duquesne</cp:lastModifiedBy>
  <cp:revision>28</cp:revision>
  <dcterms:created xsi:type="dcterms:W3CDTF">2017-12-01T08:02:15Z</dcterms:created>
  <dcterms:modified xsi:type="dcterms:W3CDTF">2017-12-07T14:16:31Z</dcterms:modified>
</cp:coreProperties>
</file>